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35476B-A5AA-44F1-8982-835C37E1B0BA}" type="datetimeFigureOut">
              <a:rPr lang="en-US" smtClean="0"/>
              <a:t>1/20/2023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C594AD8-7459-4F6A-A33E-1628E52F0F2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626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5476B-A5AA-44F1-8982-835C37E1B0BA}"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594AD8-7459-4F6A-A33E-1628E52F0F2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2137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5476B-A5AA-44F1-8982-835C37E1B0BA}"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594AD8-7459-4F6A-A33E-1628E52F0F2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921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35476B-A5AA-44F1-8982-835C37E1B0BA}"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594AD8-7459-4F6A-A33E-1628E52F0F2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221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35476B-A5AA-44F1-8982-835C37E1B0BA}"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594AD8-7459-4F6A-A33E-1628E52F0F2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478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35476B-A5AA-44F1-8982-835C37E1B0BA}"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594AD8-7459-4F6A-A33E-1628E52F0F2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029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35476B-A5AA-44F1-8982-835C37E1B0BA}" type="datetimeFigureOut">
              <a:rPr lang="en-US" smtClean="0"/>
              <a:t>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594AD8-7459-4F6A-A33E-1628E52F0F2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344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35476B-A5AA-44F1-8982-835C37E1B0BA}" type="datetimeFigureOut">
              <a:rPr lang="en-US" smtClean="0"/>
              <a:t>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594AD8-7459-4F6A-A33E-1628E52F0F2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9796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5476B-A5AA-44F1-8982-835C37E1B0BA}" type="datetimeFigureOut">
              <a:rPr lang="en-US" smtClean="0"/>
              <a:t>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594AD8-7459-4F6A-A33E-1628E52F0F20}" type="slidenum">
              <a:rPr lang="en-US" smtClean="0"/>
              <a:t>‹#›</a:t>
            </a:fld>
            <a:endParaRPr lang="en-US"/>
          </a:p>
        </p:txBody>
      </p:sp>
    </p:spTree>
    <p:extLst>
      <p:ext uri="{BB962C8B-B14F-4D97-AF65-F5344CB8AC3E}">
        <p14:creationId xmlns:p14="http://schemas.microsoft.com/office/powerpoint/2010/main" val="1114871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35476B-A5AA-44F1-8982-835C37E1B0BA}"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594AD8-7459-4F6A-A33E-1628E52F0F2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881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F35476B-A5AA-44F1-8982-835C37E1B0BA}" type="datetimeFigureOut">
              <a:rPr lang="en-US" smtClean="0"/>
              <a:t>1/20/2023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C594AD8-7459-4F6A-A33E-1628E52F0F2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241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F35476B-A5AA-44F1-8982-835C37E1B0BA}" type="datetimeFigureOut">
              <a:rPr lang="en-US" smtClean="0"/>
              <a:t>1/20/2023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C594AD8-7459-4F6A-A33E-1628E52F0F2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42385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18B71113-ED1E-4689-96FF-620B29035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0707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40CF83D8-0B15-844C-236B-EAF06516C44E}"/>
              </a:ext>
            </a:extLst>
          </p:cNvPr>
          <p:cNvSpPr>
            <a:spLocks noGrp="1"/>
          </p:cNvSpPr>
          <p:nvPr>
            <p:ph type="subTitle" idx="1"/>
          </p:nvPr>
        </p:nvSpPr>
        <p:spPr>
          <a:xfrm>
            <a:off x="868353" y="802298"/>
            <a:ext cx="2717810" cy="5116985"/>
          </a:xfrm>
        </p:spPr>
        <p:txBody>
          <a:bodyPr anchor="ctr">
            <a:normAutofit/>
          </a:bodyPr>
          <a:lstStyle/>
          <a:p>
            <a:pPr algn="r"/>
            <a:endParaRPr lang="en-US" sz="2000">
              <a:solidFill>
                <a:srgbClr val="FFFFFF"/>
              </a:solidFill>
            </a:endParaRPr>
          </a:p>
        </p:txBody>
      </p:sp>
      <p:sp useBgFill="1">
        <p:nvSpPr>
          <p:cNvPr id="8" name="Rectangle 11">
            <a:extLst>
              <a:ext uri="{FF2B5EF4-FFF2-40B4-BE49-F238E27FC236}">
                <a16:creationId xmlns:a16="http://schemas.microsoft.com/office/drawing/2014/main" id="{84252525-B2F1-43A9-8DDF-5F476C864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0794" y="0"/>
            <a:ext cx="8121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B35A24C-0922-AFBF-7883-E1BE23B46F70}"/>
              </a:ext>
            </a:extLst>
          </p:cNvPr>
          <p:cNvSpPr>
            <a:spLocks noGrp="1"/>
          </p:cNvSpPr>
          <p:nvPr>
            <p:ph type="ctrTitle"/>
          </p:nvPr>
        </p:nvSpPr>
        <p:spPr>
          <a:xfrm>
            <a:off x="4669998" y="802298"/>
            <a:ext cx="6384854" cy="5116985"/>
          </a:xfrm>
        </p:spPr>
        <p:txBody>
          <a:bodyPr anchor="ctr">
            <a:normAutofit/>
          </a:bodyPr>
          <a:lstStyle/>
          <a:p>
            <a:r>
              <a:rPr lang="en-US" sz="6000" dirty="0"/>
              <a:t>REPORT ON NEURAL STYLE TRANSFER</a:t>
            </a:r>
          </a:p>
        </p:txBody>
      </p:sp>
    </p:spTree>
    <p:extLst>
      <p:ext uri="{BB962C8B-B14F-4D97-AF65-F5344CB8AC3E}">
        <p14:creationId xmlns:p14="http://schemas.microsoft.com/office/powerpoint/2010/main" val="33047093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11105-7905-98D5-E484-36150F6BC2F9}"/>
              </a:ext>
            </a:extLst>
          </p:cNvPr>
          <p:cNvSpPr>
            <a:spLocks noGrp="1"/>
          </p:cNvSpPr>
          <p:nvPr>
            <p:ph type="title"/>
          </p:nvPr>
        </p:nvSpPr>
        <p:spPr>
          <a:xfrm>
            <a:off x="844476" y="1600199"/>
            <a:ext cx="3539266" cy="4297680"/>
          </a:xfrm>
        </p:spPr>
        <p:txBody>
          <a:bodyPr anchor="ctr">
            <a:normAutofit/>
          </a:bodyPr>
          <a:lstStyle/>
          <a:p>
            <a:r>
              <a:rPr lang="en-US" dirty="0"/>
              <a:t>Improvements &amp; extensions</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DD0A97-D05C-F404-4F71-DC2CCFCE4422}"/>
              </a:ext>
            </a:extLst>
          </p:cNvPr>
          <p:cNvSpPr>
            <a:spLocks noGrp="1"/>
          </p:cNvSpPr>
          <p:nvPr>
            <p:ph idx="1"/>
          </p:nvPr>
        </p:nvSpPr>
        <p:spPr>
          <a:xfrm>
            <a:off x="4924850" y="233916"/>
            <a:ext cx="7047409" cy="6453963"/>
          </a:xfrm>
        </p:spPr>
        <p:txBody>
          <a:bodyPr anchor="ctr">
            <a:normAutofit/>
          </a:bodyPr>
          <a:lstStyle/>
          <a:p>
            <a:pPr>
              <a:lnSpc>
                <a:spcPct val="110000"/>
              </a:lnSpc>
            </a:pPr>
            <a:r>
              <a:rPr lang="en-US" sz="1700" dirty="0"/>
              <a:t>For stroke size consistency , we can simply resize the image if it is non-high resolution image . For high resolution images stroke size won’t vary with the size of image . This problem is handled by coarse-to-fine IOB –NST procedure.</a:t>
            </a:r>
          </a:p>
          <a:p>
            <a:pPr>
              <a:lnSpc>
                <a:spcPct val="110000"/>
              </a:lnSpc>
            </a:pPr>
            <a:r>
              <a:rPr lang="en-US" sz="1700" dirty="0"/>
              <a:t>Limitation for NST is they don’t consider depth difference between content &amp; style . This can be handled by adding depth loss to the loss function.</a:t>
            </a:r>
          </a:p>
          <a:p>
            <a:pPr>
              <a:lnSpc>
                <a:spcPct val="110000"/>
              </a:lnSpc>
              <a:buFont typeface="Wingdings" panose="05000000000000000000" pitchFamily="2" charset="2"/>
              <a:buChar char="Ø"/>
            </a:pPr>
            <a:r>
              <a:rPr lang="en-US" sz="1700" b="1" dirty="0"/>
              <a:t>Semantic Style Transfer :</a:t>
            </a:r>
          </a:p>
          <a:p>
            <a:pPr>
              <a:lnSpc>
                <a:spcPct val="110000"/>
              </a:lnSpc>
            </a:pPr>
            <a:r>
              <a:rPr lang="en-US" sz="1700" dirty="0"/>
              <a:t>For a given pair of style &amp; content images having similar content , we map each style region to semantically similar content region , those content region will be given this style .</a:t>
            </a:r>
          </a:p>
          <a:p>
            <a:pPr>
              <a:lnSpc>
                <a:spcPct val="110000"/>
              </a:lnSpc>
              <a:buFont typeface="Wingdings" panose="05000000000000000000" pitchFamily="2" charset="2"/>
              <a:buChar char="Ø"/>
            </a:pPr>
            <a:r>
              <a:rPr lang="en-US" sz="1800" b="1" dirty="0"/>
              <a:t>Instance Style Transfer :</a:t>
            </a:r>
          </a:p>
          <a:p>
            <a:pPr>
              <a:lnSpc>
                <a:spcPct val="110000"/>
              </a:lnSpc>
            </a:pPr>
            <a:r>
              <a:rPr lang="en-US" sz="1800" dirty="0"/>
              <a:t>This is built on Instance segmentation , tries to stylize single user specified object with in the image.</a:t>
            </a:r>
          </a:p>
          <a:p>
            <a:pPr>
              <a:lnSpc>
                <a:spcPct val="110000"/>
              </a:lnSpc>
              <a:buFont typeface="Wingdings" panose="05000000000000000000" pitchFamily="2" charset="2"/>
              <a:buChar char="Ø"/>
            </a:pPr>
            <a:r>
              <a:rPr lang="en-US" sz="1800" dirty="0"/>
              <a:t>There are many other different types of style transfer depending upon the method they are using for transferring such as Doodle style transfer , stereospecific style transfer , portrait style transfer , video style transfer , character style transfer , photorealistic style transfer , fashion style transfer ,  audio style transfer etc.</a:t>
            </a:r>
          </a:p>
          <a:p>
            <a:pPr>
              <a:lnSpc>
                <a:spcPct val="110000"/>
              </a:lnSpc>
            </a:pPr>
            <a:endParaRPr lang="en-US" sz="1700" dirty="0"/>
          </a:p>
        </p:txBody>
      </p:sp>
    </p:spTree>
    <p:extLst>
      <p:ext uri="{BB962C8B-B14F-4D97-AF65-F5344CB8AC3E}">
        <p14:creationId xmlns:p14="http://schemas.microsoft.com/office/powerpoint/2010/main" val="207713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9F3631C-7D6C-301D-5FD4-778786939070}"/>
              </a:ext>
            </a:extLst>
          </p:cNvPr>
          <p:cNvSpPr>
            <a:spLocks noGrp="1"/>
          </p:cNvSpPr>
          <p:nvPr>
            <p:ph type="title"/>
          </p:nvPr>
        </p:nvSpPr>
        <p:spPr>
          <a:xfrm>
            <a:off x="6579648" y="804520"/>
            <a:ext cx="4158749" cy="1049235"/>
          </a:xfrm>
        </p:spPr>
        <p:txBody>
          <a:bodyPr>
            <a:normAutofit/>
          </a:bodyPr>
          <a:lstStyle/>
          <a:p>
            <a:r>
              <a:rPr lang="en-US"/>
              <a:t>Evaluation </a:t>
            </a:r>
          </a:p>
        </p:txBody>
      </p:sp>
      <p:sp>
        <p:nvSpPr>
          <p:cNvPr id="32" name="Rectangle 31">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5" name="Picture 14">
            <a:extLst>
              <a:ext uri="{FF2B5EF4-FFF2-40B4-BE49-F238E27FC236}">
                <a16:creationId xmlns:a16="http://schemas.microsoft.com/office/drawing/2014/main" id="{9D8B6413-D59E-6B75-F323-DE5B58AB4CA7}"/>
              </a:ext>
            </a:extLst>
          </p:cNvPr>
          <p:cNvPicPr>
            <a:picLocks noChangeAspect="1"/>
          </p:cNvPicPr>
          <p:nvPr/>
        </p:nvPicPr>
        <p:blipFill>
          <a:blip r:embed="rId2"/>
          <a:stretch>
            <a:fillRect/>
          </a:stretch>
        </p:blipFill>
        <p:spPr>
          <a:xfrm>
            <a:off x="191986" y="393405"/>
            <a:ext cx="6218357" cy="5369439"/>
          </a:xfrm>
          <a:prstGeom prst="rect">
            <a:avLst/>
          </a:prstGeom>
        </p:spPr>
      </p:pic>
      <p:sp>
        <p:nvSpPr>
          <p:cNvPr id="14" name="Content Placeholder 13">
            <a:extLst>
              <a:ext uri="{FF2B5EF4-FFF2-40B4-BE49-F238E27FC236}">
                <a16:creationId xmlns:a16="http://schemas.microsoft.com/office/drawing/2014/main" id="{DC53798A-E49B-9100-0052-03589A7208A7}"/>
              </a:ext>
            </a:extLst>
          </p:cNvPr>
          <p:cNvSpPr>
            <a:spLocks noGrp="1"/>
          </p:cNvSpPr>
          <p:nvPr>
            <p:ph idx="1"/>
          </p:nvPr>
        </p:nvSpPr>
        <p:spPr>
          <a:xfrm>
            <a:off x="6579646" y="2015732"/>
            <a:ext cx="5190595" cy="3747111"/>
          </a:xfrm>
        </p:spPr>
        <p:txBody>
          <a:bodyPr>
            <a:normAutofit/>
          </a:bodyPr>
          <a:lstStyle/>
          <a:p>
            <a:r>
              <a:rPr lang="en-US" dirty="0"/>
              <a:t>Here we can see results of IOB-NST , PSPM-MOB –NST . </a:t>
            </a:r>
          </a:p>
          <a:p>
            <a:r>
              <a:rPr lang="en-US" dirty="0"/>
              <a:t>IOB-NST results are quite appealing but it takes computationally more time. It is considered as gold-standard-method in NST.</a:t>
            </a:r>
          </a:p>
          <a:p>
            <a:r>
              <a:rPr lang="en-US" dirty="0"/>
              <a:t>Ulyanov &amp; Johnson methods have almost same results . Results of Li &amp; Wand are slightly less impressive because they use GAN for training.</a:t>
            </a:r>
          </a:p>
        </p:txBody>
      </p:sp>
      <p:pic>
        <p:nvPicPr>
          <p:cNvPr id="34" name="Picture 33">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06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1950952-E925-B3ED-E833-6042D6B12A71}"/>
              </a:ext>
            </a:extLst>
          </p:cNvPr>
          <p:cNvSpPr>
            <a:spLocks noGrp="1"/>
          </p:cNvSpPr>
          <p:nvPr>
            <p:ph type="title"/>
          </p:nvPr>
        </p:nvSpPr>
        <p:spPr>
          <a:xfrm>
            <a:off x="6579648" y="804520"/>
            <a:ext cx="4158749" cy="1049235"/>
          </a:xfrm>
        </p:spPr>
        <p:txBody>
          <a:bodyPr>
            <a:normAutofit/>
          </a:bodyPr>
          <a:lstStyle/>
          <a:p>
            <a:r>
              <a:rPr lang="en-US" dirty="0"/>
              <a:t>EVALUATION</a:t>
            </a:r>
          </a:p>
        </p:txBody>
      </p:sp>
      <p:sp>
        <p:nvSpPr>
          <p:cNvPr id="16" name="Rectangle 15">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Content Placeholder 4">
            <a:extLst>
              <a:ext uri="{FF2B5EF4-FFF2-40B4-BE49-F238E27FC236}">
                <a16:creationId xmlns:a16="http://schemas.microsoft.com/office/drawing/2014/main" id="{903F61AC-CF63-1A25-BBC0-9FFBC48D70BB}"/>
              </a:ext>
            </a:extLst>
          </p:cNvPr>
          <p:cNvPicPr>
            <a:picLocks noChangeAspect="1"/>
          </p:cNvPicPr>
          <p:nvPr/>
        </p:nvPicPr>
        <p:blipFill>
          <a:blip r:embed="rId2"/>
          <a:stretch>
            <a:fillRect/>
          </a:stretch>
        </p:blipFill>
        <p:spPr>
          <a:xfrm>
            <a:off x="143955" y="265817"/>
            <a:ext cx="6217268" cy="5305642"/>
          </a:xfrm>
          <a:prstGeom prst="rect">
            <a:avLst/>
          </a:prstGeom>
        </p:spPr>
      </p:pic>
      <p:sp>
        <p:nvSpPr>
          <p:cNvPr id="9" name="Content Placeholder 8">
            <a:extLst>
              <a:ext uri="{FF2B5EF4-FFF2-40B4-BE49-F238E27FC236}">
                <a16:creationId xmlns:a16="http://schemas.microsoft.com/office/drawing/2014/main" id="{E5ED591C-C1E8-F70F-FBA4-FE95416C687A}"/>
              </a:ext>
            </a:extLst>
          </p:cNvPr>
          <p:cNvSpPr>
            <a:spLocks noGrp="1"/>
          </p:cNvSpPr>
          <p:nvPr>
            <p:ph idx="1"/>
          </p:nvPr>
        </p:nvSpPr>
        <p:spPr>
          <a:xfrm>
            <a:off x="6579647" y="2015731"/>
            <a:ext cx="4988576" cy="3810907"/>
          </a:xfrm>
        </p:spPr>
        <p:txBody>
          <a:bodyPr>
            <a:normAutofit fontScale="92500"/>
          </a:bodyPr>
          <a:lstStyle/>
          <a:p>
            <a:r>
              <a:rPr lang="en-US" dirty="0"/>
              <a:t>Here we see results of  MSPM-MOB-NST  methods .</a:t>
            </a:r>
          </a:p>
          <a:p>
            <a:r>
              <a:rPr lang="en-US" dirty="0"/>
              <a:t>Dumoulin &amp; Chen use the algorithm to tie a small number of parameters to each </a:t>
            </a:r>
            <a:r>
              <a:rPr lang="en-US" dirty="0" err="1"/>
              <a:t>style.So</a:t>
            </a:r>
            <a:r>
              <a:rPr lang="en-US" dirty="0"/>
              <a:t> their results are quite </a:t>
            </a:r>
            <a:r>
              <a:rPr lang="en-US" dirty="0" err="1"/>
              <a:t>similar.But</a:t>
            </a:r>
            <a:r>
              <a:rPr lang="en-US" dirty="0"/>
              <a:t> model size becomes large with increase in number of styles.</a:t>
            </a:r>
          </a:p>
          <a:p>
            <a:r>
              <a:rPr lang="en-US" dirty="0"/>
              <a:t>Li &amp; Zhang use a single network with same trainable weights but the results are less appealing. But the model size issue is tackled.</a:t>
            </a:r>
          </a:p>
        </p:txBody>
      </p:sp>
      <p:pic>
        <p:nvPicPr>
          <p:cNvPr id="18" name="Picture 17">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279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78F6185-C48A-5F19-2B9F-8AED45D46FA5}"/>
              </a:ext>
            </a:extLst>
          </p:cNvPr>
          <p:cNvSpPr>
            <a:spLocks noGrp="1"/>
          </p:cNvSpPr>
          <p:nvPr>
            <p:ph type="title"/>
          </p:nvPr>
        </p:nvSpPr>
        <p:spPr>
          <a:xfrm>
            <a:off x="7555992" y="707475"/>
            <a:ext cx="3157577" cy="1312001"/>
          </a:xfrm>
        </p:spPr>
        <p:txBody>
          <a:bodyPr anchor="t">
            <a:normAutofit/>
          </a:bodyPr>
          <a:lstStyle/>
          <a:p>
            <a:r>
              <a:rPr lang="en-US" sz="2800"/>
              <a:t>EVALUATION</a:t>
            </a:r>
          </a:p>
        </p:txBody>
      </p:sp>
      <p:cxnSp>
        <p:nvCxnSpPr>
          <p:cNvPr id="16" name="Straight Connector 15">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Content Placeholder 4" descr="Application&#10;&#10;Description automatically generated with low confidence">
            <a:extLst>
              <a:ext uri="{FF2B5EF4-FFF2-40B4-BE49-F238E27FC236}">
                <a16:creationId xmlns:a16="http://schemas.microsoft.com/office/drawing/2014/main" id="{DF16E153-080A-070D-7647-F6D93B016C9E}"/>
              </a:ext>
            </a:extLst>
          </p:cNvPr>
          <p:cNvPicPr>
            <a:picLocks noChangeAspect="1"/>
          </p:cNvPicPr>
          <p:nvPr/>
        </p:nvPicPr>
        <p:blipFill>
          <a:blip r:embed="rId2"/>
          <a:stretch>
            <a:fillRect/>
          </a:stretch>
        </p:blipFill>
        <p:spPr>
          <a:xfrm>
            <a:off x="297711" y="425302"/>
            <a:ext cx="7090079" cy="6134985"/>
          </a:xfrm>
          <a:prstGeom prst="rect">
            <a:avLst/>
          </a:prstGeom>
        </p:spPr>
      </p:pic>
      <p:sp>
        <p:nvSpPr>
          <p:cNvPr id="9" name="Content Placeholder 8">
            <a:extLst>
              <a:ext uri="{FF2B5EF4-FFF2-40B4-BE49-F238E27FC236}">
                <a16:creationId xmlns:a16="http://schemas.microsoft.com/office/drawing/2014/main" id="{2CE6A586-A694-B15B-1F38-7E49657C2817}"/>
              </a:ext>
            </a:extLst>
          </p:cNvPr>
          <p:cNvSpPr>
            <a:spLocks noGrp="1"/>
          </p:cNvSpPr>
          <p:nvPr>
            <p:ph idx="1"/>
          </p:nvPr>
        </p:nvSpPr>
        <p:spPr>
          <a:xfrm>
            <a:off x="7554137" y="2273608"/>
            <a:ext cx="4162941" cy="4286679"/>
          </a:xfrm>
        </p:spPr>
        <p:txBody>
          <a:bodyPr>
            <a:normAutofit/>
          </a:bodyPr>
          <a:lstStyle/>
          <a:p>
            <a:r>
              <a:rPr lang="en-US" dirty="0"/>
              <a:t>Here we see results of ASPM-MOB-NST methods.</a:t>
            </a:r>
          </a:p>
          <a:p>
            <a:r>
              <a:rPr lang="en-US" dirty="0"/>
              <a:t>We can say that results are MSPM-MOB-IST are better than ASPM-IOB-NST but inferior to IOB-NST &amp; PSPM-MOB-NST.</a:t>
            </a:r>
          </a:p>
          <a:p>
            <a:endParaRPr lang="en-US" dirty="0"/>
          </a:p>
        </p:txBody>
      </p:sp>
    </p:spTree>
    <p:extLst>
      <p:ext uri="{BB962C8B-B14F-4D97-AF65-F5344CB8AC3E}">
        <p14:creationId xmlns:p14="http://schemas.microsoft.com/office/powerpoint/2010/main" val="321470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5009-ACFB-B47B-B98C-72C8EDB87C8E}"/>
              </a:ext>
            </a:extLst>
          </p:cNvPr>
          <p:cNvSpPr>
            <a:spLocks noGrp="1"/>
          </p:cNvSpPr>
          <p:nvPr>
            <p:ph type="title"/>
          </p:nvPr>
        </p:nvSpPr>
        <p:spPr/>
        <p:txBody>
          <a:bodyPr/>
          <a:lstStyle/>
          <a:p>
            <a:r>
              <a:rPr lang="en-US" dirty="0"/>
              <a:t>QUANTITATIVE EVALUATION</a:t>
            </a:r>
          </a:p>
        </p:txBody>
      </p:sp>
      <p:sp>
        <p:nvSpPr>
          <p:cNvPr id="3" name="Content Placeholder 2">
            <a:extLst>
              <a:ext uri="{FF2B5EF4-FFF2-40B4-BE49-F238E27FC236}">
                <a16:creationId xmlns:a16="http://schemas.microsoft.com/office/drawing/2014/main" id="{365DC3D1-A625-6FBF-9777-ED2CB3E3F2C2}"/>
              </a:ext>
            </a:extLst>
          </p:cNvPr>
          <p:cNvSpPr>
            <a:spLocks noGrp="1"/>
          </p:cNvSpPr>
          <p:nvPr>
            <p:ph idx="1"/>
          </p:nvPr>
        </p:nvSpPr>
        <p:spPr/>
        <p:txBody>
          <a:bodyPr/>
          <a:lstStyle/>
          <a:p>
            <a:r>
              <a:rPr lang="en-US" dirty="0"/>
              <a:t>Basically we take 5 metrics to compare different models.</a:t>
            </a:r>
          </a:p>
          <a:p>
            <a:pPr marL="457200" indent="-457200">
              <a:buFont typeface="+mj-lt"/>
              <a:buAutoNum type="arabicPeriod"/>
            </a:pPr>
            <a:r>
              <a:rPr lang="en-US" dirty="0"/>
              <a:t>generating time for a single content image of different sizes</a:t>
            </a:r>
          </a:p>
          <a:p>
            <a:pPr marL="457200" indent="-457200">
              <a:buFont typeface="+mj-lt"/>
              <a:buAutoNum type="arabicPeriod"/>
            </a:pPr>
            <a:r>
              <a:rPr lang="en-US" dirty="0"/>
              <a:t>training time for a single model</a:t>
            </a:r>
          </a:p>
          <a:p>
            <a:pPr marL="457200" indent="-457200">
              <a:buFont typeface="+mj-lt"/>
              <a:buAutoNum type="arabicPeriod"/>
            </a:pPr>
            <a:r>
              <a:rPr lang="en-US" dirty="0"/>
              <a:t>average loss for content images to measure how well the loss function is minimized</a:t>
            </a:r>
          </a:p>
          <a:p>
            <a:pPr marL="457200" indent="-457200">
              <a:buFont typeface="+mj-lt"/>
              <a:buAutoNum type="arabicPeriod"/>
            </a:pPr>
            <a:r>
              <a:rPr lang="en-US" dirty="0"/>
              <a:t>loss variation during training to measure how fast the model converges;</a:t>
            </a:r>
          </a:p>
          <a:p>
            <a:pPr marL="457200" indent="-457200">
              <a:buFont typeface="+mj-lt"/>
              <a:buAutoNum type="arabicPeriod"/>
            </a:pPr>
            <a:r>
              <a:rPr lang="en-US" dirty="0"/>
              <a:t>style scalability to measure how large the learned style set can be.</a:t>
            </a:r>
          </a:p>
        </p:txBody>
      </p:sp>
    </p:spTree>
    <p:extLst>
      <p:ext uri="{BB962C8B-B14F-4D97-AF65-F5344CB8AC3E}">
        <p14:creationId xmlns:p14="http://schemas.microsoft.com/office/powerpoint/2010/main" val="2639318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478BE85-9B2F-386B-83BD-349CB7DEFFC6}"/>
              </a:ext>
            </a:extLst>
          </p:cNvPr>
          <p:cNvSpPr>
            <a:spLocks noGrp="1"/>
          </p:cNvSpPr>
          <p:nvPr>
            <p:ph type="title"/>
          </p:nvPr>
        </p:nvSpPr>
        <p:spPr>
          <a:xfrm>
            <a:off x="7555992" y="707475"/>
            <a:ext cx="3157577" cy="1312001"/>
          </a:xfrm>
        </p:spPr>
        <p:txBody>
          <a:bodyPr anchor="t">
            <a:normAutofit/>
          </a:bodyPr>
          <a:lstStyle/>
          <a:p>
            <a:r>
              <a:rPr lang="en-US" sz="2800" dirty="0"/>
              <a:t>QUANTITATIVE EVALUATION</a:t>
            </a:r>
          </a:p>
        </p:txBody>
      </p:sp>
      <p:cxnSp>
        <p:nvCxnSpPr>
          <p:cNvPr id="16" name="Straight Connector 15">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Content Placeholder 4">
            <a:extLst>
              <a:ext uri="{FF2B5EF4-FFF2-40B4-BE49-F238E27FC236}">
                <a16:creationId xmlns:a16="http://schemas.microsoft.com/office/drawing/2014/main" id="{93ACAB5B-9391-A603-C4B3-2E17184EAEED}"/>
              </a:ext>
            </a:extLst>
          </p:cNvPr>
          <p:cNvPicPr>
            <a:picLocks noChangeAspect="1"/>
          </p:cNvPicPr>
          <p:nvPr/>
        </p:nvPicPr>
        <p:blipFill>
          <a:blip r:embed="rId2"/>
          <a:stretch>
            <a:fillRect/>
          </a:stretch>
        </p:blipFill>
        <p:spPr>
          <a:xfrm>
            <a:off x="262270" y="984461"/>
            <a:ext cx="7095460" cy="5490768"/>
          </a:xfrm>
          <a:prstGeom prst="rect">
            <a:avLst/>
          </a:prstGeom>
        </p:spPr>
      </p:pic>
      <p:sp>
        <p:nvSpPr>
          <p:cNvPr id="9" name="Content Placeholder 8">
            <a:extLst>
              <a:ext uri="{FF2B5EF4-FFF2-40B4-BE49-F238E27FC236}">
                <a16:creationId xmlns:a16="http://schemas.microsoft.com/office/drawing/2014/main" id="{92D9CB27-8112-C6F9-465E-39E5EF6372CD}"/>
              </a:ext>
            </a:extLst>
          </p:cNvPr>
          <p:cNvSpPr>
            <a:spLocks noGrp="1"/>
          </p:cNvSpPr>
          <p:nvPr>
            <p:ph idx="1"/>
          </p:nvPr>
        </p:nvSpPr>
        <p:spPr>
          <a:xfrm>
            <a:off x="7554138" y="2273608"/>
            <a:ext cx="4375592" cy="4201615"/>
          </a:xfrm>
        </p:spPr>
        <p:txBody>
          <a:bodyPr>
            <a:normAutofit/>
          </a:bodyPr>
          <a:lstStyle/>
          <a:p>
            <a:r>
              <a:rPr lang="en-US" dirty="0"/>
              <a:t>These results are obtained by averaging over 100 images for each method on a Pascal Titan X GPU .</a:t>
            </a:r>
          </a:p>
          <a:p>
            <a:r>
              <a:rPr lang="en-US" dirty="0"/>
              <a:t>We can see that all MOB-NST are capable of stylizing the image in real time.</a:t>
            </a:r>
          </a:p>
          <a:p>
            <a:r>
              <a:rPr lang="en-US" dirty="0"/>
              <a:t>ASPM is slower than PSPM &amp; MSPM.</a:t>
            </a:r>
          </a:p>
        </p:txBody>
      </p:sp>
    </p:spTree>
    <p:extLst>
      <p:ext uri="{BB962C8B-B14F-4D97-AF65-F5344CB8AC3E}">
        <p14:creationId xmlns:p14="http://schemas.microsoft.com/office/powerpoint/2010/main" val="937563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1244-96A7-B9A6-0177-F38D8D234307}"/>
              </a:ext>
            </a:extLst>
          </p:cNvPr>
          <p:cNvSpPr>
            <a:spLocks noGrp="1"/>
          </p:cNvSpPr>
          <p:nvPr>
            <p:ph type="title"/>
          </p:nvPr>
        </p:nvSpPr>
        <p:spPr/>
        <p:txBody>
          <a:bodyPr/>
          <a:lstStyle/>
          <a:p>
            <a:r>
              <a:rPr lang="en-US" sz="3200" dirty="0"/>
              <a:t>QUANTITATIVE EVALUATION</a:t>
            </a:r>
            <a:endParaRPr lang="en-US" dirty="0"/>
          </a:p>
        </p:txBody>
      </p:sp>
      <p:sp>
        <p:nvSpPr>
          <p:cNvPr id="3" name="Content Placeholder 2">
            <a:extLst>
              <a:ext uri="{FF2B5EF4-FFF2-40B4-BE49-F238E27FC236}">
                <a16:creationId xmlns:a16="http://schemas.microsoft.com/office/drawing/2014/main" id="{E81A2723-A628-1D18-FD8C-8B98F5EE772F}"/>
              </a:ext>
            </a:extLst>
          </p:cNvPr>
          <p:cNvSpPr>
            <a:spLocks noGrp="1"/>
          </p:cNvSpPr>
          <p:nvPr>
            <p:ph idx="1"/>
          </p:nvPr>
        </p:nvSpPr>
        <p:spPr/>
        <p:txBody>
          <a:bodyPr/>
          <a:lstStyle/>
          <a:p>
            <a:r>
              <a:rPr lang="en-US" dirty="0"/>
              <a:t>When we take NVIDIA Quadro M6000 , It takes 3.5 hours for Johnson , 3 hours for Ulyanov , 2 hours for Li &amp; Wand , 4 hours for Zhang &amp; Dhana , 8 hours for Li . </a:t>
            </a:r>
          </a:p>
          <a:p>
            <a:r>
              <a:rPr lang="en-US" dirty="0"/>
              <a:t>Training time can further reduced through incremental learning over pre trained model. Chen et al takes only 8 minutes to incrementally learn a style.</a:t>
            </a:r>
          </a:p>
        </p:txBody>
      </p:sp>
    </p:spTree>
    <p:extLst>
      <p:ext uri="{BB962C8B-B14F-4D97-AF65-F5344CB8AC3E}">
        <p14:creationId xmlns:p14="http://schemas.microsoft.com/office/powerpoint/2010/main" val="338779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389021F-4B80-F61F-6328-0637F643FF83}"/>
              </a:ext>
            </a:extLst>
          </p:cNvPr>
          <p:cNvSpPr>
            <a:spLocks noGrp="1"/>
          </p:cNvSpPr>
          <p:nvPr>
            <p:ph type="title"/>
          </p:nvPr>
        </p:nvSpPr>
        <p:spPr>
          <a:xfrm>
            <a:off x="7555992" y="707475"/>
            <a:ext cx="3157577" cy="1312001"/>
          </a:xfrm>
        </p:spPr>
        <p:txBody>
          <a:bodyPr anchor="t">
            <a:normAutofit/>
          </a:bodyPr>
          <a:lstStyle/>
          <a:p>
            <a:r>
              <a:rPr lang="en-US" sz="2800"/>
              <a:t>QUANTITATIVE EVALUATION</a:t>
            </a:r>
          </a:p>
        </p:txBody>
      </p:sp>
      <p:cxnSp>
        <p:nvCxnSpPr>
          <p:cNvPr id="16" name="Straight Connector 15">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Content Placeholder 4" descr="Chart&#10;&#10;Description automatically generated">
            <a:extLst>
              <a:ext uri="{FF2B5EF4-FFF2-40B4-BE49-F238E27FC236}">
                <a16:creationId xmlns:a16="http://schemas.microsoft.com/office/drawing/2014/main" id="{59D2D1A8-B0A0-69E6-8C06-223CA0F4E8DF}"/>
              </a:ext>
            </a:extLst>
          </p:cNvPr>
          <p:cNvPicPr>
            <a:picLocks noChangeAspect="1"/>
          </p:cNvPicPr>
          <p:nvPr/>
        </p:nvPicPr>
        <p:blipFill>
          <a:blip r:embed="rId2"/>
          <a:stretch>
            <a:fillRect/>
          </a:stretch>
        </p:blipFill>
        <p:spPr>
          <a:xfrm>
            <a:off x="126953" y="1578703"/>
            <a:ext cx="6784850" cy="1984567"/>
          </a:xfrm>
          <a:prstGeom prst="rect">
            <a:avLst/>
          </a:prstGeom>
        </p:spPr>
      </p:pic>
      <p:sp>
        <p:nvSpPr>
          <p:cNvPr id="9" name="Content Placeholder 8">
            <a:extLst>
              <a:ext uri="{FF2B5EF4-FFF2-40B4-BE49-F238E27FC236}">
                <a16:creationId xmlns:a16="http://schemas.microsoft.com/office/drawing/2014/main" id="{617E8D10-2B9B-EEC1-2E32-F792C29005AD}"/>
              </a:ext>
            </a:extLst>
          </p:cNvPr>
          <p:cNvSpPr>
            <a:spLocks noGrp="1"/>
          </p:cNvSpPr>
          <p:nvPr>
            <p:ph idx="1"/>
          </p:nvPr>
        </p:nvSpPr>
        <p:spPr>
          <a:xfrm>
            <a:off x="7038753" y="2273608"/>
            <a:ext cx="4816549" cy="3940925"/>
          </a:xfrm>
        </p:spPr>
        <p:txBody>
          <a:bodyPr>
            <a:normAutofit/>
          </a:bodyPr>
          <a:lstStyle/>
          <a:p>
            <a:r>
              <a:rPr lang="en-US" dirty="0"/>
              <a:t>In figure 1 we compare losses between Ulyanov(solid ) &amp; Johnson(dashed). We can see both converge at same rate but Johnson has good results.</a:t>
            </a:r>
          </a:p>
          <a:p>
            <a:r>
              <a:rPr lang="en-US" dirty="0"/>
              <a:t>In figure 2 we compare IOB-NST method </a:t>
            </a:r>
            <a:r>
              <a:rPr lang="en-US" dirty="0" err="1"/>
              <a:t>Gayts</a:t>
            </a:r>
            <a:r>
              <a:rPr lang="en-US" dirty="0"/>
              <a:t> with other MOB-NST methods , we can see MOB-NST computes in real time but it’s convergence of loss function is not as good as IOB-NST.</a:t>
            </a:r>
          </a:p>
        </p:txBody>
      </p:sp>
      <p:pic>
        <p:nvPicPr>
          <p:cNvPr id="7" name="Picture 6">
            <a:extLst>
              <a:ext uri="{FF2B5EF4-FFF2-40B4-BE49-F238E27FC236}">
                <a16:creationId xmlns:a16="http://schemas.microsoft.com/office/drawing/2014/main" id="{CBFA26B3-4543-66BE-58C6-78DB61D0C096}"/>
              </a:ext>
            </a:extLst>
          </p:cNvPr>
          <p:cNvPicPr>
            <a:picLocks noChangeAspect="1"/>
          </p:cNvPicPr>
          <p:nvPr/>
        </p:nvPicPr>
        <p:blipFill>
          <a:blip r:embed="rId3"/>
          <a:stretch>
            <a:fillRect/>
          </a:stretch>
        </p:blipFill>
        <p:spPr>
          <a:xfrm>
            <a:off x="126953" y="3914121"/>
            <a:ext cx="6784850" cy="1984567"/>
          </a:xfrm>
          <a:prstGeom prst="rect">
            <a:avLst/>
          </a:prstGeom>
        </p:spPr>
      </p:pic>
    </p:spTree>
    <p:extLst>
      <p:ext uri="{BB962C8B-B14F-4D97-AF65-F5344CB8AC3E}">
        <p14:creationId xmlns:p14="http://schemas.microsoft.com/office/powerpoint/2010/main" val="3690311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BC2C-C87A-EBF8-1B0B-52043F546AB9}"/>
              </a:ext>
            </a:extLst>
          </p:cNvPr>
          <p:cNvSpPr>
            <a:spLocks noGrp="1"/>
          </p:cNvSpPr>
          <p:nvPr>
            <p:ph type="title"/>
          </p:nvPr>
        </p:nvSpPr>
        <p:spPr/>
        <p:txBody>
          <a:bodyPr/>
          <a:lstStyle/>
          <a:p>
            <a:r>
              <a:rPr lang="en-US" dirty="0"/>
              <a:t>Applications </a:t>
            </a:r>
          </a:p>
        </p:txBody>
      </p:sp>
      <p:sp>
        <p:nvSpPr>
          <p:cNvPr id="3" name="Content Placeholder 2">
            <a:extLst>
              <a:ext uri="{FF2B5EF4-FFF2-40B4-BE49-F238E27FC236}">
                <a16:creationId xmlns:a16="http://schemas.microsoft.com/office/drawing/2014/main" id="{2B46B926-F487-4AE7-94BD-1971E7A45462}"/>
              </a:ext>
            </a:extLst>
          </p:cNvPr>
          <p:cNvSpPr>
            <a:spLocks noGrp="1"/>
          </p:cNvSpPr>
          <p:nvPr>
            <p:ph idx="1"/>
          </p:nvPr>
        </p:nvSpPr>
        <p:spPr/>
        <p:txBody>
          <a:bodyPr/>
          <a:lstStyle/>
          <a:p>
            <a:r>
              <a:rPr lang="en-US" dirty="0"/>
              <a:t>Due to the visually plausible stylized results, the research of NST has led to many successful industrial applications and begun to deliver commercial benefits.</a:t>
            </a:r>
          </a:p>
          <a:p>
            <a:pPr marL="457200" indent="-457200">
              <a:buFont typeface="+mj-lt"/>
              <a:buAutoNum type="arabicPeriod"/>
            </a:pPr>
            <a:r>
              <a:rPr lang="en-US" dirty="0"/>
              <a:t>Social Communication</a:t>
            </a:r>
          </a:p>
          <a:p>
            <a:pPr marL="457200" indent="-457200">
              <a:buFont typeface="+mj-lt"/>
              <a:buAutoNum type="arabicPeriod"/>
            </a:pPr>
            <a:r>
              <a:rPr lang="en-US" dirty="0"/>
              <a:t>User assisted creation tools</a:t>
            </a:r>
          </a:p>
          <a:p>
            <a:pPr marL="457200" indent="-457200">
              <a:buFont typeface="+mj-lt"/>
              <a:buAutoNum type="arabicPeriod"/>
            </a:pPr>
            <a:r>
              <a:rPr lang="en-US" dirty="0"/>
              <a:t>Production tools for Entertainment Applications</a:t>
            </a:r>
          </a:p>
        </p:txBody>
      </p:sp>
    </p:spTree>
    <p:extLst>
      <p:ext uri="{BB962C8B-B14F-4D97-AF65-F5344CB8AC3E}">
        <p14:creationId xmlns:p14="http://schemas.microsoft.com/office/powerpoint/2010/main" val="3286544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97E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able&#10;&#10;Description automatically generated">
            <a:extLst>
              <a:ext uri="{FF2B5EF4-FFF2-40B4-BE49-F238E27FC236}">
                <a16:creationId xmlns:a16="http://schemas.microsoft.com/office/drawing/2014/main" id="{1BDB6CB7-B8F7-AAB2-A081-38DE598B0E9E}"/>
              </a:ext>
            </a:extLst>
          </p:cNvPr>
          <p:cNvPicPr>
            <a:picLocks noChangeAspect="1"/>
          </p:cNvPicPr>
          <p:nvPr/>
        </p:nvPicPr>
        <p:blipFill>
          <a:blip r:embed="rId2"/>
          <a:stretch>
            <a:fillRect/>
          </a:stretch>
        </p:blipFill>
        <p:spPr>
          <a:xfrm>
            <a:off x="1520457" y="643467"/>
            <a:ext cx="8718696" cy="5571066"/>
          </a:xfrm>
          <a:prstGeom prst="rect">
            <a:avLst/>
          </a:prstGeom>
        </p:spPr>
      </p:pic>
    </p:spTree>
    <p:extLst>
      <p:ext uri="{BB962C8B-B14F-4D97-AF65-F5344CB8AC3E}">
        <p14:creationId xmlns:p14="http://schemas.microsoft.com/office/powerpoint/2010/main" val="280785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F7CD-DC2A-0BD1-FBD0-60978DBF651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0CA262B-6831-FD1F-B9E9-81D8F32ED9E7}"/>
              </a:ext>
            </a:extLst>
          </p:cNvPr>
          <p:cNvSpPr>
            <a:spLocks noGrp="1"/>
          </p:cNvSpPr>
          <p:nvPr>
            <p:ph idx="1"/>
          </p:nvPr>
        </p:nvSpPr>
        <p:spPr/>
        <p:txBody>
          <a:bodyPr/>
          <a:lstStyle/>
          <a:p>
            <a:r>
              <a:rPr lang="en-US" dirty="0"/>
              <a:t>Neural style transfer ( NST ) is the process of using Convolutional Neural networks to render a content image in different styles.</a:t>
            </a:r>
          </a:p>
          <a:p>
            <a:r>
              <a:rPr lang="en-US" dirty="0" err="1"/>
              <a:t>Gatys</a:t>
            </a:r>
            <a:r>
              <a:rPr lang="en-US" dirty="0"/>
              <a:t> et al. was the first one to work on this topic and through his paper a new field NST have been generated . </a:t>
            </a:r>
          </a:p>
          <a:p>
            <a:r>
              <a:rPr lang="en-US" dirty="0"/>
              <a:t>Here we give an overview of all neural style transfer methods till 2018.</a:t>
            </a:r>
          </a:p>
          <a:p>
            <a:endParaRPr lang="en-US" dirty="0"/>
          </a:p>
        </p:txBody>
      </p:sp>
    </p:spTree>
    <p:extLst>
      <p:ext uri="{BB962C8B-B14F-4D97-AF65-F5344CB8AC3E}">
        <p14:creationId xmlns:p14="http://schemas.microsoft.com/office/powerpoint/2010/main" val="690415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F17C-D50E-89AA-5DD8-50C553D2938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63D7131-B081-7B0F-B125-6BF74CCF7AAE}"/>
              </a:ext>
            </a:extLst>
          </p:cNvPr>
          <p:cNvSpPr>
            <a:spLocks noGrp="1"/>
          </p:cNvSpPr>
          <p:nvPr>
            <p:ph idx="1"/>
          </p:nvPr>
        </p:nvSpPr>
        <p:spPr/>
        <p:txBody>
          <a:bodyPr/>
          <a:lstStyle/>
          <a:p>
            <a:r>
              <a:rPr lang="en-US" b="1" dirty="0">
                <a:highlight>
                  <a:srgbClr val="FFFF00"/>
                </a:highlight>
              </a:rPr>
              <a:t>IOB-NST achieves superior performance in quality but is computationally expensive.</a:t>
            </a:r>
          </a:p>
          <a:p>
            <a:r>
              <a:rPr lang="en-US" dirty="0"/>
              <a:t>PSPM-MOB-NST achieves real-time stylization however PSPM-MOB-NST needs to train a separate network for each style, which is not flexible.</a:t>
            </a:r>
          </a:p>
          <a:p>
            <a:r>
              <a:rPr lang="en-US" dirty="0"/>
              <a:t>MSPM-MOB-NST improves the flexibility by incorporating multiple styles into one single model, but it still needs to pre-train a network for a set of target styles.</a:t>
            </a:r>
          </a:p>
          <a:p>
            <a:r>
              <a:rPr lang="en-US" dirty="0"/>
              <a:t>ASPM-MOB-NST algorithms successfully transfer arbitrary styles , But we are not satisfied with the results they are giving.</a:t>
            </a:r>
          </a:p>
        </p:txBody>
      </p:sp>
    </p:spTree>
    <p:extLst>
      <p:ext uri="{BB962C8B-B14F-4D97-AF65-F5344CB8AC3E}">
        <p14:creationId xmlns:p14="http://schemas.microsoft.com/office/powerpoint/2010/main" val="219982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5D45702D-A0DE-3287-B765-22A40C616086}"/>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         TAXANOMY OF NST TECHNIQUES</a:t>
            </a:r>
          </a:p>
        </p:txBody>
      </p:sp>
      <p:pic>
        <p:nvPicPr>
          <p:cNvPr id="7" name="Content Placeholder 6" descr="Timeline&#10;&#10;Description automatically generated">
            <a:extLst>
              <a:ext uri="{FF2B5EF4-FFF2-40B4-BE49-F238E27FC236}">
                <a16:creationId xmlns:a16="http://schemas.microsoft.com/office/drawing/2014/main" id="{05ACB15D-DD0E-190E-42D6-1CFBD08066CC}"/>
              </a:ext>
            </a:extLst>
          </p:cNvPr>
          <p:cNvPicPr>
            <a:picLocks noGrp="1" noChangeAspect="1"/>
          </p:cNvPicPr>
          <p:nvPr>
            <p:ph idx="1"/>
          </p:nvPr>
        </p:nvPicPr>
        <p:blipFill>
          <a:blip r:embed="rId3"/>
          <a:stretch>
            <a:fillRect/>
          </a:stretch>
        </p:blipFill>
        <p:spPr>
          <a:xfrm>
            <a:off x="1451579" y="2019476"/>
            <a:ext cx="9747252" cy="4018667"/>
          </a:xfrm>
          <a:prstGeom prst="rect">
            <a:avLst/>
          </a:prstGeom>
        </p:spPr>
      </p:pic>
    </p:spTree>
    <p:extLst>
      <p:ext uri="{BB962C8B-B14F-4D97-AF65-F5344CB8AC3E}">
        <p14:creationId xmlns:p14="http://schemas.microsoft.com/office/powerpoint/2010/main" val="412158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81342-4A92-23AA-1B78-B911A6023DCA}"/>
              </a:ext>
            </a:extLst>
          </p:cNvPr>
          <p:cNvSpPr>
            <a:spLocks noGrp="1"/>
          </p:cNvSpPr>
          <p:nvPr>
            <p:ph type="title"/>
          </p:nvPr>
        </p:nvSpPr>
        <p:spPr>
          <a:xfrm>
            <a:off x="8614504" y="1240076"/>
            <a:ext cx="2727813" cy="4584527"/>
          </a:xfrm>
        </p:spPr>
        <p:txBody>
          <a:bodyPr>
            <a:normAutofit/>
          </a:bodyPr>
          <a:lstStyle/>
          <a:p>
            <a:r>
              <a:rPr lang="en-US">
                <a:solidFill>
                  <a:srgbClr val="FFFFFF"/>
                </a:solidFill>
              </a:rPr>
              <a:t>Different types of NST TECHNIQUES</a:t>
            </a:r>
          </a:p>
        </p:txBody>
      </p:sp>
      <p:sp>
        <p:nvSpPr>
          <p:cNvPr id="3" name="Content Placeholder 2">
            <a:extLst>
              <a:ext uri="{FF2B5EF4-FFF2-40B4-BE49-F238E27FC236}">
                <a16:creationId xmlns:a16="http://schemas.microsoft.com/office/drawing/2014/main" id="{DBE48DE2-9673-B5D8-2930-2BB7DD91DD6D}"/>
              </a:ext>
            </a:extLst>
          </p:cNvPr>
          <p:cNvSpPr>
            <a:spLocks noGrp="1"/>
          </p:cNvSpPr>
          <p:nvPr>
            <p:ph idx="1"/>
          </p:nvPr>
        </p:nvSpPr>
        <p:spPr>
          <a:xfrm>
            <a:off x="339047" y="297952"/>
            <a:ext cx="7147359" cy="6462444"/>
          </a:xfrm>
        </p:spPr>
        <p:txBody>
          <a:bodyPr anchor="t">
            <a:normAutofit/>
          </a:bodyPr>
          <a:lstStyle/>
          <a:p>
            <a:pPr marL="0" indent="0">
              <a:buNone/>
            </a:pPr>
            <a:r>
              <a:rPr lang="en-US" sz="1800" b="1" dirty="0"/>
              <a:t>Image Optimization Based Online neural methods (IOB – NST) :</a:t>
            </a:r>
          </a:p>
          <a:p>
            <a:r>
              <a:rPr lang="en-US" sz="1800" dirty="0"/>
              <a:t>In this algorithm we iteratively optimizes the input image until we get it similar to CNN representation . This process is time consuming especially when desired image is large.</a:t>
            </a:r>
          </a:p>
          <a:p>
            <a:r>
              <a:rPr lang="en-US" sz="1800" dirty="0"/>
              <a:t>Deep Dream is the first attempt to produce artistic images in this way . Most of the IOB – NST algorithms have the same IOB – IR ( Image Reconstructions ) techniques , they only differ in Visual style Modelling. </a:t>
            </a:r>
          </a:p>
          <a:p>
            <a:pPr marL="0" indent="0">
              <a:buNone/>
            </a:pPr>
            <a:r>
              <a:rPr lang="en-US" sz="1800" b="1" dirty="0"/>
              <a:t>Model Optimization Based Offline Neural Methods :</a:t>
            </a:r>
          </a:p>
          <a:p>
            <a:r>
              <a:rPr lang="en-US" sz="1800" dirty="0"/>
              <a:t>In this method all the computation burden is put at the training stage.  At testing stage reverse process can simply be done with a network forward pass . </a:t>
            </a:r>
          </a:p>
          <a:p>
            <a:r>
              <a:rPr lang="en-US" sz="1800" dirty="0"/>
              <a:t>MOB – NST address the speed and computational cost by exploiting MOB – IR to reconstruct the desired image . </a:t>
            </a:r>
          </a:p>
          <a:p>
            <a:r>
              <a:rPr lang="en-US" sz="1800" dirty="0"/>
              <a:t>A feed forward network g is optimized  over large set of image </a:t>
            </a:r>
            <a:r>
              <a:rPr lang="en-US" sz="1800" dirty="0" err="1"/>
              <a:t>I_c</a:t>
            </a:r>
            <a:r>
              <a:rPr lang="en-US" sz="1800" dirty="0"/>
              <a:t>  for one or more style images I_s  is given by :</a:t>
            </a:r>
          </a:p>
          <a:p>
            <a:endParaRPr lang="en-US" sz="1800" dirty="0"/>
          </a:p>
          <a:p>
            <a:endParaRPr lang="en-US" sz="1800" b="1" dirty="0"/>
          </a:p>
        </p:txBody>
      </p:sp>
      <p:pic>
        <p:nvPicPr>
          <p:cNvPr id="6" name="Picture 5">
            <a:extLst>
              <a:ext uri="{FF2B5EF4-FFF2-40B4-BE49-F238E27FC236}">
                <a16:creationId xmlns:a16="http://schemas.microsoft.com/office/drawing/2014/main" id="{65CF57E1-D6DE-F29D-C522-25A048BAE106}"/>
              </a:ext>
            </a:extLst>
          </p:cNvPr>
          <p:cNvPicPr>
            <a:picLocks noChangeAspect="1"/>
          </p:cNvPicPr>
          <p:nvPr/>
        </p:nvPicPr>
        <p:blipFill>
          <a:blip r:embed="rId2"/>
          <a:stretch>
            <a:fillRect/>
          </a:stretch>
        </p:blipFill>
        <p:spPr>
          <a:xfrm>
            <a:off x="1224276" y="6175673"/>
            <a:ext cx="4372759" cy="502530"/>
          </a:xfrm>
          <a:prstGeom prst="rect">
            <a:avLst/>
          </a:prstGeom>
        </p:spPr>
      </p:pic>
    </p:spTree>
    <p:extLst>
      <p:ext uri="{BB962C8B-B14F-4D97-AF65-F5344CB8AC3E}">
        <p14:creationId xmlns:p14="http://schemas.microsoft.com/office/powerpoint/2010/main" val="18899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E2006-14AF-8111-E113-71B551162ED2}"/>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Different types of IOB – NST techniques</a:t>
            </a:r>
          </a:p>
        </p:txBody>
      </p:sp>
      <p:sp>
        <p:nvSpPr>
          <p:cNvPr id="3" name="Content Placeholder 2">
            <a:extLst>
              <a:ext uri="{FF2B5EF4-FFF2-40B4-BE49-F238E27FC236}">
                <a16:creationId xmlns:a16="http://schemas.microsoft.com/office/drawing/2014/main" id="{0614E51E-D053-2174-EC84-23702C0BF9A0}"/>
              </a:ext>
            </a:extLst>
          </p:cNvPr>
          <p:cNvSpPr>
            <a:spLocks noGrp="1"/>
          </p:cNvSpPr>
          <p:nvPr>
            <p:ph idx="1"/>
          </p:nvPr>
        </p:nvSpPr>
        <p:spPr>
          <a:xfrm>
            <a:off x="4284324" y="82193"/>
            <a:ext cx="7746714" cy="6647380"/>
          </a:xfrm>
        </p:spPr>
        <p:txBody>
          <a:bodyPr anchor="t">
            <a:normAutofit/>
          </a:bodyPr>
          <a:lstStyle/>
          <a:p>
            <a:pPr marL="0" indent="0">
              <a:buNone/>
            </a:pPr>
            <a:r>
              <a:rPr lang="en-US" b="1" dirty="0"/>
              <a:t>Parametric Neural Methods with Summary Statistics :</a:t>
            </a:r>
          </a:p>
          <a:p>
            <a:r>
              <a:rPr lang="en-US" dirty="0"/>
              <a:t>Here the style is characterized by a set of spatial summary statistics.</a:t>
            </a:r>
          </a:p>
          <a:p>
            <a:r>
              <a:rPr lang="en-US" dirty="0"/>
              <a:t>There are three developments in Non photorealistic of this method , they are : Gatys’16 , Li’17 , Risser’17</a:t>
            </a:r>
          </a:p>
          <a:p>
            <a:r>
              <a:rPr lang="en-US" dirty="0"/>
              <a:t>We had already seen Gatys’16 , which uses VGG – 19 model. Some formulas for the Gatys’16 are given below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CBE9EA3-DA18-B404-0136-B963F0539BAE}"/>
              </a:ext>
            </a:extLst>
          </p:cNvPr>
          <p:cNvPicPr>
            <a:picLocks noChangeAspect="1"/>
          </p:cNvPicPr>
          <p:nvPr/>
        </p:nvPicPr>
        <p:blipFill>
          <a:blip r:embed="rId2"/>
          <a:stretch>
            <a:fillRect/>
          </a:stretch>
        </p:blipFill>
        <p:spPr>
          <a:xfrm>
            <a:off x="4511525" y="3230482"/>
            <a:ext cx="4113382" cy="1084664"/>
          </a:xfrm>
          <a:prstGeom prst="rect">
            <a:avLst/>
          </a:prstGeom>
        </p:spPr>
      </p:pic>
      <p:pic>
        <p:nvPicPr>
          <p:cNvPr id="7" name="Picture 6">
            <a:extLst>
              <a:ext uri="{FF2B5EF4-FFF2-40B4-BE49-F238E27FC236}">
                <a16:creationId xmlns:a16="http://schemas.microsoft.com/office/drawing/2014/main" id="{53DBCC3C-269E-00F5-A2EF-ABB438B98CE4}"/>
              </a:ext>
            </a:extLst>
          </p:cNvPr>
          <p:cNvPicPr>
            <a:picLocks noChangeAspect="1"/>
          </p:cNvPicPr>
          <p:nvPr/>
        </p:nvPicPr>
        <p:blipFill>
          <a:blip r:embed="rId3"/>
          <a:stretch>
            <a:fillRect/>
          </a:stretch>
        </p:blipFill>
        <p:spPr>
          <a:xfrm>
            <a:off x="8837000" y="3498348"/>
            <a:ext cx="3036091" cy="590767"/>
          </a:xfrm>
          <a:prstGeom prst="rect">
            <a:avLst/>
          </a:prstGeom>
        </p:spPr>
      </p:pic>
      <p:pic>
        <p:nvPicPr>
          <p:cNvPr id="11" name="Picture 10">
            <a:extLst>
              <a:ext uri="{FF2B5EF4-FFF2-40B4-BE49-F238E27FC236}">
                <a16:creationId xmlns:a16="http://schemas.microsoft.com/office/drawing/2014/main" id="{60053864-8170-F480-5E78-16E5F5F1A2F8}"/>
              </a:ext>
            </a:extLst>
          </p:cNvPr>
          <p:cNvPicPr>
            <a:picLocks noChangeAspect="1"/>
          </p:cNvPicPr>
          <p:nvPr/>
        </p:nvPicPr>
        <p:blipFill>
          <a:blip r:embed="rId4"/>
          <a:stretch>
            <a:fillRect/>
          </a:stretch>
        </p:blipFill>
        <p:spPr>
          <a:xfrm>
            <a:off x="5534982" y="4715837"/>
            <a:ext cx="5488804" cy="796247"/>
          </a:xfrm>
          <a:prstGeom prst="rect">
            <a:avLst/>
          </a:prstGeom>
        </p:spPr>
      </p:pic>
    </p:spTree>
    <p:extLst>
      <p:ext uri="{BB962C8B-B14F-4D97-AF65-F5344CB8AC3E}">
        <p14:creationId xmlns:p14="http://schemas.microsoft.com/office/powerpoint/2010/main" val="931129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F07D1-822B-44BA-BDE2-0DDE0B6A9D22}"/>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Different types of IOB – NST TECHNIQUES</a:t>
            </a:r>
          </a:p>
        </p:txBody>
      </p:sp>
      <p:sp>
        <p:nvSpPr>
          <p:cNvPr id="3" name="Content Placeholder 2">
            <a:extLst>
              <a:ext uri="{FF2B5EF4-FFF2-40B4-BE49-F238E27FC236}">
                <a16:creationId xmlns:a16="http://schemas.microsoft.com/office/drawing/2014/main" id="{F9401780-4F58-6F58-D556-2CD8A9BB90DD}"/>
              </a:ext>
            </a:extLst>
          </p:cNvPr>
          <p:cNvSpPr>
            <a:spLocks noGrp="1"/>
          </p:cNvSpPr>
          <p:nvPr>
            <p:ph idx="1"/>
          </p:nvPr>
        </p:nvSpPr>
        <p:spPr>
          <a:xfrm>
            <a:off x="4315146" y="226031"/>
            <a:ext cx="7746715" cy="6482993"/>
          </a:xfrm>
        </p:spPr>
        <p:txBody>
          <a:bodyPr anchor="t">
            <a:normAutofit lnSpcReduction="10000"/>
          </a:bodyPr>
          <a:lstStyle/>
          <a:p>
            <a:pPr marL="0" indent="0">
              <a:buNone/>
            </a:pPr>
            <a:r>
              <a:rPr lang="en-US" b="1" dirty="0"/>
              <a:t>Demerits of Gatys’16 : </a:t>
            </a:r>
          </a:p>
          <a:p>
            <a:r>
              <a:rPr lang="en-US" dirty="0"/>
              <a:t>Gayts’16 doesn’t perform well in preserving the coherence of fine structures and details during </a:t>
            </a:r>
            <a:r>
              <a:rPr lang="en-US" dirty="0" err="1"/>
              <a:t>stylation</a:t>
            </a:r>
            <a:r>
              <a:rPr lang="en-US" dirty="0"/>
              <a:t> since some of the low level information are lost by CNN features.</a:t>
            </a:r>
          </a:p>
          <a:p>
            <a:r>
              <a:rPr lang="en-US" dirty="0"/>
              <a:t>It also doesn’t apply for photorealistic synthesis due to limitation of gram based representation.</a:t>
            </a:r>
          </a:p>
          <a:p>
            <a:r>
              <a:rPr lang="en-US" dirty="0"/>
              <a:t>It also doesn’t contain the variations of brush strokes, semantics and depth information contained in the content image.</a:t>
            </a:r>
          </a:p>
          <a:p>
            <a:r>
              <a:rPr lang="en-US" dirty="0"/>
              <a:t>Gram based representations had instabilities in optimization , main reason for it is features with different mean , variance still have same gram matrix . Risser et al identified this and introduced extra histogram loss due to which he achieved more stable style transfer . </a:t>
            </a:r>
          </a:p>
          <a:p>
            <a:r>
              <a:rPr lang="en-US" dirty="0"/>
              <a:t>Li et al proved that matching gram based style representation between style and stylized images is nothing but minimizing the maximum mean discrepancy with a polynomial kernel. Lit </a:t>
            </a:r>
            <a:r>
              <a:rPr lang="en-US" dirty="0" err="1"/>
              <a:t>el</a:t>
            </a:r>
            <a:r>
              <a:rPr lang="en-US" dirty="0"/>
              <a:t> algo has good performance in preserving fine structures during </a:t>
            </a:r>
            <a:r>
              <a:rPr lang="en-US" dirty="0" err="1"/>
              <a:t>stylation</a:t>
            </a:r>
            <a:r>
              <a:rPr lang="en-US" dirty="0"/>
              <a:t> but still lacks considerations in semantics , depth , variations etc.</a:t>
            </a:r>
          </a:p>
          <a:p>
            <a:endParaRPr lang="en-US" b="1" dirty="0"/>
          </a:p>
        </p:txBody>
      </p:sp>
    </p:spTree>
    <p:extLst>
      <p:ext uri="{BB962C8B-B14F-4D97-AF65-F5344CB8AC3E}">
        <p14:creationId xmlns:p14="http://schemas.microsoft.com/office/powerpoint/2010/main" val="263608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1CBC7-B72E-1FDB-8137-4E294692565D}"/>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Different types of IOB – NST TECHNIQUES</a:t>
            </a:r>
          </a:p>
        </p:txBody>
      </p:sp>
      <p:sp>
        <p:nvSpPr>
          <p:cNvPr id="3" name="Content Placeholder 2">
            <a:extLst>
              <a:ext uri="{FF2B5EF4-FFF2-40B4-BE49-F238E27FC236}">
                <a16:creationId xmlns:a16="http://schemas.microsoft.com/office/drawing/2014/main" id="{C8607B71-297D-DE79-DC6A-E9C2EEFFFFB6}"/>
              </a:ext>
            </a:extLst>
          </p:cNvPr>
          <p:cNvSpPr>
            <a:spLocks noGrp="1"/>
          </p:cNvSpPr>
          <p:nvPr>
            <p:ph idx="1"/>
          </p:nvPr>
        </p:nvSpPr>
        <p:spPr>
          <a:xfrm>
            <a:off x="4253501" y="1"/>
            <a:ext cx="7814452" cy="6688476"/>
          </a:xfrm>
        </p:spPr>
        <p:txBody>
          <a:bodyPr anchor="t">
            <a:normAutofit lnSpcReduction="10000"/>
          </a:bodyPr>
          <a:lstStyle/>
          <a:p>
            <a:pPr marL="0" indent="0">
              <a:buNone/>
            </a:pPr>
            <a:r>
              <a:rPr lang="en-US" b="1" dirty="0"/>
              <a:t>Non parametric Neural Methods with MRFs :</a:t>
            </a:r>
          </a:p>
          <a:p>
            <a:r>
              <a:rPr lang="en-US" dirty="0"/>
              <a:t>These are built on the basis of Non </a:t>
            </a:r>
            <a:r>
              <a:rPr lang="en-US" dirty="0" err="1"/>
              <a:t>paremtric</a:t>
            </a:r>
            <a:r>
              <a:rPr lang="en-US" dirty="0"/>
              <a:t> texture modelling with MRFs. </a:t>
            </a:r>
          </a:p>
          <a:p>
            <a:r>
              <a:rPr lang="en-US" dirty="0"/>
              <a:t>Li and Wand are the first to propose a MRF based NST algorithm. They found that parametric based NST algo only captures per pixel features and doesn’t contain constrain the spatial layout leading to low accuracy results for photorealistic images.</a:t>
            </a:r>
          </a:p>
          <a:p>
            <a:r>
              <a:rPr lang="en-US" dirty="0"/>
              <a:t>They modeled style in a non parametric way and introduced new style loss function . Given by :</a:t>
            </a:r>
          </a:p>
          <a:p>
            <a:endParaRPr lang="en-US" dirty="0"/>
          </a:p>
          <a:p>
            <a:r>
              <a:rPr lang="en-US" dirty="0"/>
              <a:t>Where </a:t>
            </a:r>
            <a:r>
              <a:rPr lang="el-GR" dirty="0"/>
              <a:t>Ψ(</a:t>
            </a:r>
            <a:r>
              <a:rPr lang="en-US" dirty="0"/>
              <a:t>F l (I)) denotes set of all patches from feature map F l (I). </a:t>
            </a:r>
            <a:r>
              <a:rPr lang="el-GR" dirty="0"/>
              <a:t>Ψ</a:t>
            </a:r>
            <a:r>
              <a:rPr lang="en-US" dirty="0" err="1"/>
              <a:t>i</a:t>
            </a:r>
            <a:r>
              <a:rPr lang="en-US" dirty="0"/>
              <a:t> denotes </a:t>
            </a:r>
            <a:r>
              <a:rPr lang="en-US" dirty="0" err="1"/>
              <a:t>ith</a:t>
            </a:r>
            <a:r>
              <a:rPr lang="en-US" dirty="0"/>
              <a:t> local patch in the stylized image I. best matching </a:t>
            </a:r>
            <a:r>
              <a:rPr lang="el-GR" dirty="0"/>
              <a:t>Ψ</a:t>
            </a:r>
            <a:r>
              <a:rPr lang="en-US" dirty="0"/>
              <a:t>NN(</a:t>
            </a:r>
            <a:r>
              <a:rPr lang="en-US" dirty="0" err="1"/>
              <a:t>i</a:t>
            </a:r>
            <a:r>
              <a:rPr lang="en-US" dirty="0"/>
              <a:t>) is obtained by calculating normalized cross-correlation over all patches in style image Is. m is total number of patches . As algo matches style in patch level , arrangement is preserved.</a:t>
            </a:r>
          </a:p>
          <a:p>
            <a:r>
              <a:rPr lang="en-US" dirty="0"/>
              <a:t>Li &amp; Wand model works good for photorealistic styles , especially when content , style image are similar in shape &amp; perspective.</a:t>
            </a:r>
          </a:p>
          <a:p>
            <a:endParaRPr lang="en-US" dirty="0"/>
          </a:p>
        </p:txBody>
      </p:sp>
      <p:pic>
        <p:nvPicPr>
          <p:cNvPr id="5" name="Picture 4">
            <a:extLst>
              <a:ext uri="{FF2B5EF4-FFF2-40B4-BE49-F238E27FC236}">
                <a16:creationId xmlns:a16="http://schemas.microsoft.com/office/drawing/2014/main" id="{4BA640A7-CE98-C7B7-17D2-437E90B41148}"/>
              </a:ext>
            </a:extLst>
          </p:cNvPr>
          <p:cNvPicPr>
            <a:picLocks noChangeAspect="1"/>
          </p:cNvPicPr>
          <p:nvPr/>
        </p:nvPicPr>
        <p:blipFill>
          <a:blip r:embed="rId2"/>
          <a:stretch>
            <a:fillRect/>
          </a:stretch>
        </p:blipFill>
        <p:spPr>
          <a:xfrm>
            <a:off x="7201793" y="3152347"/>
            <a:ext cx="3777929" cy="553303"/>
          </a:xfrm>
          <a:prstGeom prst="rect">
            <a:avLst/>
          </a:prstGeom>
        </p:spPr>
      </p:pic>
    </p:spTree>
    <p:extLst>
      <p:ext uri="{BB962C8B-B14F-4D97-AF65-F5344CB8AC3E}">
        <p14:creationId xmlns:p14="http://schemas.microsoft.com/office/powerpoint/2010/main" val="64620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B5866-D99C-FA4A-4D6E-670C8A617DCE}"/>
              </a:ext>
            </a:extLst>
          </p:cNvPr>
          <p:cNvSpPr>
            <a:spLocks noGrp="1"/>
          </p:cNvSpPr>
          <p:nvPr>
            <p:ph type="title"/>
          </p:nvPr>
        </p:nvSpPr>
        <p:spPr>
          <a:xfrm>
            <a:off x="8614504" y="1240076"/>
            <a:ext cx="3365163" cy="4584527"/>
          </a:xfrm>
        </p:spPr>
        <p:txBody>
          <a:bodyPr>
            <a:normAutofit/>
          </a:bodyPr>
          <a:lstStyle/>
          <a:p>
            <a:r>
              <a:rPr lang="en-US">
                <a:solidFill>
                  <a:srgbClr val="FFFFFF"/>
                </a:solidFill>
              </a:rPr>
              <a:t>Types Of model optimization based offline neural methods</a:t>
            </a:r>
            <a:endParaRPr lang="en-US" dirty="0">
              <a:solidFill>
                <a:srgbClr val="FFFFFF"/>
              </a:solidFill>
            </a:endParaRPr>
          </a:p>
        </p:txBody>
      </p:sp>
      <p:sp>
        <p:nvSpPr>
          <p:cNvPr id="3" name="Content Placeholder 2">
            <a:extLst>
              <a:ext uri="{FF2B5EF4-FFF2-40B4-BE49-F238E27FC236}">
                <a16:creationId xmlns:a16="http://schemas.microsoft.com/office/drawing/2014/main" id="{3DBE766D-2524-0C70-B2BE-6CBADDB7D184}"/>
              </a:ext>
            </a:extLst>
          </p:cNvPr>
          <p:cNvSpPr>
            <a:spLocks noGrp="1"/>
          </p:cNvSpPr>
          <p:nvPr>
            <p:ph idx="1"/>
          </p:nvPr>
        </p:nvSpPr>
        <p:spPr>
          <a:xfrm>
            <a:off x="493161" y="164387"/>
            <a:ext cx="7541230" cy="6585734"/>
          </a:xfrm>
        </p:spPr>
        <p:txBody>
          <a:bodyPr anchor="t">
            <a:normAutofit/>
          </a:bodyPr>
          <a:lstStyle/>
          <a:p>
            <a:pPr marL="0" indent="0">
              <a:buNone/>
            </a:pPr>
            <a:r>
              <a:rPr lang="en-US" sz="1800" dirty="0"/>
              <a:t>Depending upon the number of styles for a given feed forward network g , MOB NST are divided into 3 types.</a:t>
            </a:r>
            <a:endParaRPr lang="en-US" sz="1800" b="1" dirty="0"/>
          </a:p>
          <a:p>
            <a:pPr>
              <a:buFont typeface="Wingdings" panose="05000000000000000000" pitchFamily="2" charset="2"/>
              <a:buChar char="Ø"/>
            </a:pPr>
            <a:r>
              <a:rPr lang="en-US" sz="1800" b="1" dirty="0"/>
              <a:t>Per Style Per Model Neural Methods :</a:t>
            </a:r>
          </a:p>
          <a:p>
            <a:r>
              <a:rPr lang="en-US" sz="1800" dirty="0"/>
              <a:t>Johnson et al &amp; Ulyanov et al proposed a parametric </a:t>
            </a:r>
            <a:r>
              <a:rPr lang="en-US" sz="1800" dirty="0" err="1"/>
              <a:t>pspm</a:t>
            </a:r>
            <a:r>
              <a:rPr lang="en-US" sz="1800" dirty="0"/>
              <a:t> model , these 2 methods share similar idea. They only differ in network </a:t>
            </a:r>
            <a:r>
              <a:rPr lang="en-US" sz="1800" dirty="0" err="1"/>
              <a:t>architecture.The</a:t>
            </a:r>
            <a:r>
              <a:rPr lang="en-US" sz="1800" dirty="0"/>
              <a:t> objective functions in these 2 models are also same with </a:t>
            </a:r>
            <a:r>
              <a:rPr lang="en-US" sz="1800" dirty="0" err="1"/>
              <a:t>Gatys</a:t>
            </a:r>
            <a:r>
              <a:rPr lang="en-US" sz="1800" dirty="0"/>
              <a:t> et al.</a:t>
            </a:r>
          </a:p>
          <a:p>
            <a:r>
              <a:rPr lang="en-US" sz="1800" dirty="0"/>
              <a:t>These 2 models also have same limitations with that of the </a:t>
            </a:r>
            <a:r>
              <a:rPr lang="en-US" sz="1800" dirty="0" err="1"/>
              <a:t>Gatys</a:t>
            </a:r>
            <a:r>
              <a:rPr lang="en-US" sz="1800" dirty="0"/>
              <a:t> et al Model. Ulyanov used Instance Normalization i.e. batch size =1 which showed faster convergence than batch normalization.</a:t>
            </a:r>
          </a:p>
          <a:p>
            <a:r>
              <a:rPr lang="en-US" sz="1800" dirty="0"/>
              <a:t>Li &amp; Wand proposed Non parametric PSPM with MRF model . Their method is shown to out perform Johnson model . However their model doesn’t give goof results for  non texture styles .</a:t>
            </a:r>
          </a:p>
          <a:p>
            <a:pPr>
              <a:buFont typeface="Wingdings" panose="05000000000000000000" pitchFamily="2" charset="2"/>
              <a:buChar char="Ø"/>
            </a:pPr>
            <a:r>
              <a:rPr lang="en-US" sz="1800" b="1" dirty="0"/>
              <a:t>Multiple Style Per Model Neural Methods :</a:t>
            </a:r>
          </a:p>
          <a:p>
            <a:r>
              <a:rPr lang="en-US" sz="1800" dirty="0"/>
              <a:t>Dumoulin had found that using same convolutional parameters but scaling &amp; shifting them is sufficient to model for different styles. They introduced a formula </a:t>
            </a:r>
          </a:p>
          <a:p>
            <a:pPr marL="0" indent="0">
              <a:buNone/>
            </a:pPr>
            <a:endParaRPr lang="en-US" sz="1800" b="1" dirty="0"/>
          </a:p>
        </p:txBody>
      </p:sp>
      <p:pic>
        <p:nvPicPr>
          <p:cNvPr id="5" name="Picture 4">
            <a:extLst>
              <a:ext uri="{FF2B5EF4-FFF2-40B4-BE49-F238E27FC236}">
                <a16:creationId xmlns:a16="http://schemas.microsoft.com/office/drawing/2014/main" id="{9484AF37-60B7-8A4C-502F-1991EC98C11E}"/>
              </a:ext>
            </a:extLst>
          </p:cNvPr>
          <p:cNvPicPr>
            <a:picLocks noChangeAspect="1"/>
          </p:cNvPicPr>
          <p:nvPr/>
        </p:nvPicPr>
        <p:blipFill>
          <a:blip r:embed="rId2"/>
          <a:stretch>
            <a:fillRect/>
          </a:stretch>
        </p:blipFill>
        <p:spPr>
          <a:xfrm>
            <a:off x="1753466" y="5900883"/>
            <a:ext cx="3892422" cy="614593"/>
          </a:xfrm>
          <a:prstGeom prst="rect">
            <a:avLst/>
          </a:prstGeom>
        </p:spPr>
      </p:pic>
    </p:spTree>
    <p:extLst>
      <p:ext uri="{BB962C8B-B14F-4D97-AF65-F5344CB8AC3E}">
        <p14:creationId xmlns:p14="http://schemas.microsoft.com/office/powerpoint/2010/main" val="4257197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B6F99-823F-F102-9F40-DDB80AC5DB85}"/>
              </a:ext>
            </a:extLst>
          </p:cNvPr>
          <p:cNvSpPr>
            <a:spLocks noGrp="1"/>
          </p:cNvSpPr>
          <p:nvPr>
            <p:ph type="title"/>
          </p:nvPr>
        </p:nvSpPr>
        <p:spPr>
          <a:xfrm>
            <a:off x="8614504" y="1240076"/>
            <a:ext cx="2727813" cy="4584527"/>
          </a:xfrm>
        </p:spPr>
        <p:txBody>
          <a:bodyPr>
            <a:normAutofit/>
          </a:bodyPr>
          <a:lstStyle/>
          <a:p>
            <a:r>
              <a:rPr lang="en-US" dirty="0">
                <a:solidFill>
                  <a:srgbClr val="FFFFFF"/>
                </a:solidFill>
              </a:rPr>
              <a:t>Types Of model optimization based offline neural methods</a:t>
            </a:r>
          </a:p>
        </p:txBody>
      </p:sp>
      <p:sp>
        <p:nvSpPr>
          <p:cNvPr id="3" name="Content Placeholder 2">
            <a:extLst>
              <a:ext uri="{FF2B5EF4-FFF2-40B4-BE49-F238E27FC236}">
                <a16:creationId xmlns:a16="http://schemas.microsoft.com/office/drawing/2014/main" id="{7A948268-319B-A3C4-749F-0ECABBBC3EF0}"/>
              </a:ext>
            </a:extLst>
          </p:cNvPr>
          <p:cNvSpPr>
            <a:spLocks noGrp="1"/>
          </p:cNvSpPr>
          <p:nvPr>
            <p:ph idx="1"/>
          </p:nvPr>
        </p:nvSpPr>
        <p:spPr>
          <a:xfrm>
            <a:off x="191386" y="287079"/>
            <a:ext cx="7793665" cy="6283842"/>
          </a:xfrm>
        </p:spPr>
        <p:txBody>
          <a:bodyPr anchor="t">
            <a:normAutofit/>
          </a:bodyPr>
          <a:lstStyle/>
          <a:p>
            <a:r>
              <a:rPr lang="en-US" sz="1800" dirty="0"/>
              <a:t>Another algo by Chen had also been proposed . He introduced a new layer called “Style Bank Layer “ . Each style has set of parameters to this layer &amp; rest remains the same. For different styles we only train this layer , rest remains the same.</a:t>
            </a:r>
            <a:endParaRPr lang="en-US" sz="1800" b="1" dirty="0"/>
          </a:p>
          <a:p>
            <a:pPr>
              <a:buFont typeface="Wingdings" panose="05000000000000000000" pitchFamily="2" charset="2"/>
              <a:buChar char="Ø"/>
            </a:pPr>
            <a:r>
              <a:rPr lang="en-US" sz="1800" b="1" dirty="0"/>
              <a:t>Arbitrary Style Per Model Neural Methods :</a:t>
            </a:r>
          </a:p>
          <a:p>
            <a:r>
              <a:rPr lang="en-US" sz="1800" dirty="0"/>
              <a:t>This model is nothing one model for all types of style </a:t>
            </a:r>
            <a:r>
              <a:rPr lang="en-US" sz="1800" dirty="0" err="1"/>
              <a:t>images.The</a:t>
            </a:r>
            <a:r>
              <a:rPr lang="en-US" sz="1800" dirty="0"/>
              <a:t> first model was introduced by Chen &amp; Schmidt . They matched content patch with most similar style patch and swap them after than they constructed stylized image using IOB-IR or MOB –IR techniques. This technique results in less appealing images having content preservation with no style preservation.</a:t>
            </a:r>
          </a:p>
          <a:p>
            <a:r>
              <a:rPr lang="en-US" sz="1800" dirty="0"/>
              <a:t>Another method introduced by Huang &amp; </a:t>
            </a:r>
            <a:r>
              <a:rPr lang="en-US" sz="1800" dirty="0" err="1"/>
              <a:t>Belongie</a:t>
            </a:r>
            <a:r>
              <a:rPr lang="en-US" sz="1800" dirty="0"/>
              <a:t> , they modified the CIN to AIN ( Adaptive Instance Normalization ) . Formula given by</a:t>
            </a:r>
          </a:p>
          <a:p>
            <a:pPr marL="0" indent="0">
              <a:buNone/>
            </a:pPr>
            <a:endParaRPr lang="en-US" sz="1800" dirty="0"/>
          </a:p>
          <a:p>
            <a:pPr marL="0" indent="0">
              <a:buNone/>
            </a:pPr>
            <a:endParaRPr lang="en-US" sz="1800" dirty="0"/>
          </a:p>
          <a:p>
            <a:r>
              <a:rPr lang="en-US" sz="1800" dirty="0"/>
              <a:t>This is first algo to achieve real time style transfer.</a:t>
            </a:r>
          </a:p>
        </p:txBody>
      </p:sp>
      <p:pic>
        <p:nvPicPr>
          <p:cNvPr id="5" name="Picture 4">
            <a:extLst>
              <a:ext uri="{FF2B5EF4-FFF2-40B4-BE49-F238E27FC236}">
                <a16:creationId xmlns:a16="http://schemas.microsoft.com/office/drawing/2014/main" id="{4C9EE6A4-104C-6235-9A8D-69D9DCC44C60}"/>
              </a:ext>
            </a:extLst>
          </p:cNvPr>
          <p:cNvPicPr>
            <a:picLocks noChangeAspect="1"/>
          </p:cNvPicPr>
          <p:nvPr/>
        </p:nvPicPr>
        <p:blipFill>
          <a:blip r:embed="rId2"/>
          <a:stretch>
            <a:fillRect/>
          </a:stretch>
        </p:blipFill>
        <p:spPr>
          <a:xfrm>
            <a:off x="1631316" y="4727512"/>
            <a:ext cx="4046470" cy="875845"/>
          </a:xfrm>
          <a:prstGeom prst="rect">
            <a:avLst/>
          </a:prstGeom>
        </p:spPr>
      </p:pic>
    </p:spTree>
    <p:extLst>
      <p:ext uri="{BB962C8B-B14F-4D97-AF65-F5344CB8AC3E}">
        <p14:creationId xmlns:p14="http://schemas.microsoft.com/office/powerpoint/2010/main" val="233781849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2532</TotalTime>
  <Words>1715</Words>
  <Application>Microsoft Office PowerPoint</Application>
  <PresentationFormat>Widescreen</PresentationFormat>
  <Paragraphs>100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Gill Sans MT</vt:lpstr>
      <vt:lpstr>Wingdings</vt:lpstr>
      <vt:lpstr>Gallery</vt:lpstr>
      <vt:lpstr>REPORT ON NEURAL STYLE TRANSFER</vt:lpstr>
      <vt:lpstr>Introduction</vt:lpstr>
      <vt:lpstr>         TAXANOMY OF NST TECHNIQUES</vt:lpstr>
      <vt:lpstr>Different types of NST TECHNIQUES</vt:lpstr>
      <vt:lpstr>Different types of IOB – NST techniques</vt:lpstr>
      <vt:lpstr>Different types of IOB – NST TECHNIQUES</vt:lpstr>
      <vt:lpstr>Different types of IOB – NST TECHNIQUES</vt:lpstr>
      <vt:lpstr>Types Of model optimization based offline neural methods</vt:lpstr>
      <vt:lpstr>Types Of model optimization based offline neural methods</vt:lpstr>
      <vt:lpstr>Improvements &amp; extensions</vt:lpstr>
      <vt:lpstr>Evaluation </vt:lpstr>
      <vt:lpstr>EVALUATION</vt:lpstr>
      <vt:lpstr>EVALUATION</vt:lpstr>
      <vt:lpstr>QUANTITATIVE EVALUATION</vt:lpstr>
      <vt:lpstr>QUANTITATIVE EVALUATION</vt:lpstr>
      <vt:lpstr>QUANTITATIVE EVALUATION</vt:lpstr>
      <vt:lpstr>QUANTITATIVE EVALUATION</vt:lpstr>
      <vt:lpstr>Applications </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ON NEURAL STYLE TRANSFER</dc:title>
  <dc:creator>Kodavanti Rama Sravanth</dc:creator>
  <cp:lastModifiedBy>Kodavanti Rama Sravanth</cp:lastModifiedBy>
  <cp:revision>11</cp:revision>
  <dcterms:created xsi:type="dcterms:W3CDTF">2023-01-16T09:59:59Z</dcterms:created>
  <dcterms:modified xsi:type="dcterms:W3CDTF">2023-01-20T09:21:58Z</dcterms:modified>
</cp:coreProperties>
</file>